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4643"/>
  </p:normalViewPr>
  <p:slideViewPr>
    <p:cSldViewPr snapToGrid="0" snapToObjects="1">
      <p:cViewPr varScale="1">
        <p:scale>
          <a:sx n="96" d="100"/>
          <a:sy n="96" d="100"/>
        </p:scale>
        <p:origin x="63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Conflict and Faculty Morale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43363"/>
            <a:ext cx="9448800" cy="2500312"/>
          </a:xfrm>
        </p:spPr>
        <p:txBody>
          <a:bodyPr>
            <a:normAutofit/>
          </a:bodyPr>
          <a:lstStyle/>
          <a:p>
            <a:r>
              <a:rPr lang="en-US" dirty="0"/>
              <a:t>Karen M. Bryan</a:t>
            </a:r>
          </a:p>
          <a:p>
            <a:r>
              <a:rPr lang="en-US" dirty="0"/>
              <a:t>School of Music</a:t>
            </a:r>
          </a:p>
          <a:p>
            <a:r>
              <a:rPr lang="en-US" dirty="0"/>
              <a:t>University of South Florida</a:t>
            </a:r>
          </a:p>
          <a:p>
            <a:endParaRPr lang="en-US" dirty="0"/>
          </a:p>
          <a:p>
            <a:r>
              <a:rPr lang="en-US" dirty="0"/>
              <a:t>Institute for Academic Leadership</a:t>
            </a:r>
          </a:p>
          <a:p>
            <a:r>
              <a:rPr lang="en-US" dirty="0"/>
              <a:t>June 5, 2019</a:t>
            </a:r>
          </a:p>
        </p:txBody>
      </p:sp>
    </p:spTree>
    <p:extLst>
      <p:ext uri="{BB962C8B-B14F-4D97-AF65-F5344CB8AC3E}">
        <p14:creationId xmlns:p14="http://schemas.microsoft.com/office/powerpoint/2010/main" val="1702383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will not always be smooth and peaceful.</a:t>
            </a:r>
          </a:p>
          <a:p>
            <a:r>
              <a:rPr lang="en-US" dirty="0"/>
              <a:t>While you cannot anticipate specific situations, you can know yourself well enough to know how you will react in certain situations and how you should deal with certain faculty members.</a:t>
            </a:r>
          </a:p>
          <a:p>
            <a:r>
              <a:rPr lang="en-US" dirty="0"/>
              <a:t>You must never react emotionally to someone who is causing conflict within the department or who is confronting you about any number of situations.</a:t>
            </a:r>
          </a:p>
          <a:p>
            <a:r>
              <a:rPr lang="en-US" dirty="0"/>
              <a:t>The overriding concern is the health of the unit—and how it can most effectively be maintained.</a:t>
            </a:r>
          </a:p>
          <a:p>
            <a:r>
              <a:rPr lang="en-US" dirty="0"/>
              <a:t>There are times when you cannot find a solution. It is time, at that point, to move forward and work with those who are participating in the collegial, civil functioning of the department.</a:t>
            </a:r>
          </a:p>
        </p:txBody>
      </p:sp>
    </p:spTree>
    <p:extLst>
      <p:ext uri="{BB962C8B-B14F-4D97-AF65-F5344CB8AC3E}">
        <p14:creationId xmlns:p14="http://schemas.microsoft.com/office/powerpoint/2010/main" val="207763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 within the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0588" y="2194560"/>
            <a:ext cx="106156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There is one certainty: There will be conflict</a:t>
            </a:r>
          </a:p>
          <a:p>
            <a:endParaRPr lang="en-US" sz="2800" b="1" dirty="0"/>
          </a:p>
          <a:p>
            <a:r>
              <a:rPr lang="en-US" sz="2800" b="1" dirty="0"/>
              <a:t>Productive conflict</a:t>
            </a:r>
          </a:p>
          <a:p>
            <a:r>
              <a:rPr lang="en-US" sz="2800" b="1" dirty="0"/>
              <a:t>		collegial discussion on topics ranging from curricular 		design to forward planning.</a:t>
            </a:r>
          </a:p>
          <a:p>
            <a:endParaRPr lang="en-US" sz="2800" b="1" dirty="0"/>
          </a:p>
          <a:p>
            <a:r>
              <a:rPr lang="en-US" sz="2800" b="1" dirty="0"/>
              <a:t>Nonproductive conflict</a:t>
            </a:r>
          </a:p>
          <a:p>
            <a:r>
              <a:rPr lang="en-US" sz="2800" b="1" dirty="0"/>
              <a:t>		Conflict quickly turns personal </a:t>
            </a:r>
          </a:p>
          <a:p>
            <a:r>
              <a:rPr lang="en-US" sz="2800" b="1" dirty="0"/>
              <a:t>		leads to a hostile work environment that damages the</a:t>
            </a:r>
          </a:p>
          <a:p>
            <a:r>
              <a:rPr lang="en-US" sz="2800" b="1" dirty="0"/>
              <a:t>			productivity and morale of all involved.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687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Conflict can occur between several groups:</a:t>
            </a:r>
          </a:p>
          <a:p>
            <a:endParaRPr lang="en-US" sz="3200" dirty="0"/>
          </a:p>
          <a:p>
            <a:pPr lvl="1"/>
            <a:r>
              <a:rPr lang="en-US" sz="3200" dirty="0"/>
              <a:t>Student vs. Student</a:t>
            </a:r>
          </a:p>
          <a:p>
            <a:pPr lvl="1"/>
            <a:r>
              <a:rPr lang="en-US" sz="3200" dirty="0"/>
              <a:t>Student vs. Faculty Member</a:t>
            </a:r>
          </a:p>
          <a:p>
            <a:pPr lvl="1"/>
            <a:r>
              <a:rPr lang="en-US" sz="3200" dirty="0"/>
              <a:t>Faculty Member vs. Faculty Member</a:t>
            </a:r>
          </a:p>
        </p:txBody>
      </p:sp>
    </p:spTree>
    <p:extLst>
      <p:ext uri="{BB962C8B-B14F-4D97-AF65-F5344CB8AC3E}">
        <p14:creationId xmlns:p14="http://schemas.microsoft.com/office/powerpoint/2010/main" val="205225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15311"/>
            <a:ext cx="8610600" cy="1371600"/>
          </a:xfrm>
        </p:spPr>
        <p:txBody>
          <a:bodyPr/>
          <a:lstStyle/>
          <a:p>
            <a:r>
              <a:rPr lang="en-US" dirty="0"/>
              <a:t>Important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13490"/>
            <a:ext cx="10820400" cy="53445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important to address issues earlier rather than later</a:t>
            </a:r>
          </a:p>
          <a:p>
            <a:r>
              <a:rPr lang="en-US" dirty="0"/>
              <a:t>Don’t take it personally, even when it is meant to be</a:t>
            </a:r>
          </a:p>
          <a:p>
            <a:r>
              <a:rPr lang="en-US" dirty="0"/>
              <a:t>Don</a:t>
            </a:r>
            <a:r>
              <a:rPr lang="mr-IN" dirty="0"/>
              <a:t>’</a:t>
            </a:r>
            <a:r>
              <a:rPr lang="en-US" dirty="0"/>
              <a:t>t get angry</a:t>
            </a:r>
          </a:p>
          <a:p>
            <a:r>
              <a:rPr lang="en-US" dirty="0"/>
              <a:t>Know your unit and university governance documents thoroughly</a:t>
            </a:r>
          </a:p>
          <a:p>
            <a:r>
              <a:rPr lang="en-US" dirty="0"/>
              <a:t>Be willing to have the hard conversations</a:t>
            </a:r>
          </a:p>
          <a:p>
            <a:endParaRPr lang="en-US" dirty="0"/>
          </a:p>
          <a:p>
            <a:pPr lvl="1"/>
            <a:r>
              <a:rPr lang="en-US" dirty="0"/>
              <a:t>Be aware of the emotional climate</a:t>
            </a:r>
          </a:p>
          <a:p>
            <a:pPr lvl="1"/>
            <a:r>
              <a:rPr lang="en-US" dirty="0"/>
              <a:t>Stay focused on the problem</a:t>
            </a:r>
          </a:p>
          <a:p>
            <a:pPr lvl="1"/>
            <a:r>
              <a:rPr lang="en-US" dirty="0"/>
              <a:t>Do not allow name calling</a:t>
            </a:r>
          </a:p>
          <a:p>
            <a:pPr lvl="1"/>
            <a:r>
              <a:rPr lang="en-US" dirty="0"/>
              <a:t>Be willing to develop alternate solutions</a:t>
            </a:r>
          </a:p>
          <a:p>
            <a:pPr lvl="1"/>
            <a:r>
              <a:rPr lang="en-US" dirty="0"/>
              <a:t>Be clear about next steps</a:t>
            </a:r>
          </a:p>
          <a:p>
            <a:pPr lvl="1"/>
            <a:r>
              <a:rPr lang="en-US" dirty="0"/>
              <a:t>Don’t let them leave the meeting without a back-up plan</a:t>
            </a:r>
          </a:p>
          <a:p>
            <a:pPr lvl="1"/>
            <a:endParaRPr lang="en-US" dirty="0"/>
          </a:p>
          <a:p>
            <a:r>
              <a:rPr lang="en-US" dirty="0"/>
              <a:t>Hold your own counsel in the academic environment and elsewhere</a:t>
            </a:r>
          </a:p>
          <a:p>
            <a:r>
              <a:rPr lang="en-US" dirty="0"/>
              <a:t>Be willing to seek advice or help when needed</a:t>
            </a:r>
          </a:p>
          <a:p>
            <a:r>
              <a:rPr lang="en-US" dirty="0"/>
              <a:t>Find a confidant and sounding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Agreements for faculty (and all)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dirty="0"/>
              <a:t>Adapted from rules for civility by P.M. </a:t>
            </a:r>
            <a:r>
              <a:rPr lang="en-US" dirty="0" err="1"/>
              <a:t>Forni</a:t>
            </a:r>
            <a:r>
              <a:rPr lang="en-US" dirty="0"/>
              <a:t> in </a:t>
            </a:r>
            <a:r>
              <a:rPr lang="en-US" b="1" i="1" dirty="0"/>
              <a:t>Choosing Civility</a:t>
            </a:r>
          </a:p>
          <a:p>
            <a:endParaRPr lang="en-US" dirty="0"/>
          </a:p>
          <a:p>
            <a:pPr lvl="1"/>
            <a:r>
              <a:rPr lang="en-US" sz="2400" dirty="0"/>
              <a:t>1. Be fully present and participate fully</a:t>
            </a:r>
          </a:p>
          <a:p>
            <a:pPr lvl="1"/>
            <a:r>
              <a:rPr lang="en-US" sz="2400" dirty="0"/>
              <a:t>2. Speak and listen honestly from the heart and head</a:t>
            </a:r>
          </a:p>
          <a:p>
            <a:pPr lvl="1"/>
            <a:r>
              <a:rPr lang="en-US" sz="2400" dirty="0"/>
              <a:t>3. All ideas are worthy, even if you do not agree with them.</a:t>
            </a:r>
          </a:p>
          <a:p>
            <a:pPr lvl="1"/>
            <a:r>
              <a:rPr lang="en-US" sz="2400" dirty="0"/>
              <a:t>4. Maintain a sense of humor.</a:t>
            </a:r>
          </a:p>
          <a:p>
            <a:pPr lvl="1"/>
            <a:r>
              <a:rPr lang="en-US" sz="2400" dirty="0"/>
              <a:t>5. Maintain moderation of language and tone.</a:t>
            </a:r>
          </a:p>
          <a:p>
            <a:pPr lvl="1"/>
            <a:r>
              <a:rPr lang="en-US" sz="2400" dirty="0"/>
              <a:t>6. No one dominates</a:t>
            </a:r>
          </a:p>
          <a:p>
            <a:pPr lvl="1"/>
            <a:r>
              <a:rPr lang="en-US" sz="2400" dirty="0"/>
              <a:t>7. Trust the process.</a:t>
            </a:r>
          </a:p>
          <a:p>
            <a:pPr lvl="1"/>
            <a:r>
              <a:rPr lang="en-US" sz="2400" dirty="0"/>
              <a:t>8. Embrace change and help others embrace change.</a:t>
            </a:r>
          </a:p>
          <a:p>
            <a:pPr lvl="1"/>
            <a:r>
              <a:rPr lang="en-US" sz="2400" dirty="0"/>
              <a:t>9. What is said here stays here; what is learned here leaves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Faculty Morale?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barometer for the climate at the University</a:t>
            </a:r>
          </a:p>
          <a:p>
            <a:r>
              <a:rPr lang="en-US" dirty="0"/>
              <a:t>A barometer for conflict within the unit</a:t>
            </a:r>
          </a:p>
          <a:p>
            <a:r>
              <a:rPr lang="en-US" dirty="0"/>
              <a:t>A code phrase that means so many things to so many things to different people</a:t>
            </a:r>
          </a:p>
        </p:txBody>
      </p:sp>
    </p:spTree>
    <p:extLst>
      <p:ext uri="{BB962C8B-B14F-4D97-AF65-F5344CB8AC3E}">
        <p14:creationId xmlns:p14="http://schemas.microsoft.com/office/powerpoint/2010/main" val="108718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measure morale?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varies from time to time and place to place</a:t>
            </a:r>
          </a:p>
          <a:p>
            <a:r>
              <a:rPr lang="en-US" dirty="0"/>
              <a:t>It becomes a means for deans and department chairs to measure how things are going in the department.</a:t>
            </a:r>
          </a:p>
        </p:txBody>
      </p:sp>
    </p:spTree>
    <p:extLst>
      <p:ext uri="{BB962C8B-B14F-4D97-AF65-F5344CB8AC3E}">
        <p14:creationId xmlns:p14="http://schemas.microsoft.com/office/powerpoint/2010/main" val="128983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improve Morale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14" y="2057401"/>
            <a:ext cx="10820400" cy="4579882"/>
          </a:xfrm>
        </p:spPr>
        <p:txBody>
          <a:bodyPr>
            <a:normAutofit/>
          </a:bodyPr>
          <a:lstStyle/>
          <a:p>
            <a:r>
              <a:rPr lang="en-US" dirty="0"/>
              <a:t>According to the Council of Independent Colleges: </a:t>
            </a:r>
            <a:r>
              <a:rPr lang="en-US" i="1" dirty="0"/>
              <a:t>A Good Place to Work</a:t>
            </a:r>
            <a:r>
              <a:rPr lang="en-US" dirty="0"/>
              <a:t> (Austin, Rice and </a:t>
            </a:r>
            <a:r>
              <a:rPr lang="en-US" dirty="0" err="1"/>
              <a:t>Spiete</a:t>
            </a:r>
            <a:r>
              <a:rPr lang="en-US" dirty="0"/>
              <a:t>, 1991), morale is highest when the following conditions exist:</a:t>
            </a:r>
          </a:p>
          <a:p>
            <a:pPr lvl="1"/>
            <a:r>
              <a:rPr lang="en-US" dirty="0"/>
              <a:t>A strong sense of community and distinctive organizational culture</a:t>
            </a:r>
          </a:p>
          <a:p>
            <a:pPr lvl="1"/>
            <a:r>
              <a:rPr lang="en-US" dirty="0"/>
              <a:t>A clear understanding of, and agreement with, institutional goals, values, traditions, celebrations and rituals</a:t>
            </a:r>
          </a:p>
          <a:p>
            <a:pPr lvl="1"/>
            <a:r>
              <a:rPr lang="en-US" dirty="0"/>
              <a:t>Wide definition of faculty scholarship with rewards not limited to published research</a:t>
            </a:r>
          </a:p>
          <a:p>
            <a:pPr lvl="1"/>
            <a:r>
              <a:rPr lang="en-US" dirty="0"/>
              <a:t>An effort to promote participatory leadership</a:t>
            </a:r>
          </a:p>
          <a:p>
            <a:pPr lvl="1"/>
            <a:r>
              <a:rPr lang="en-US" dirty="0"/>
              <a:t>An intention focus on teaching and students</a:t>
            </a:r>
          </a:p>
          <a:p>
            <a:pPr lvl="1"/>
            <a:r>
              <a:rPr lang="en-US" dirty="0"/>
              <a:t>A commitment to momentum: growth, progress and excellence</a:t>
            </a:r>
          </a:p>
          <a:p>
            <a:pPr lvl="1"/>
            <a:r>
              <a:rPr lang="en-US" dirty="0"/>
              <a:t>An emphasis on internal collaboration rather than competition, supported by collegiality and a balance of intrinsic and extrinsic rewards; strong ties to the surrounding community</a:t>
            </a:r>
          </a:p>
        </p:txBody>
      </p:sp>
    </p:spTree>
    <p:extLst>
      <p:ext uri="{BB962C8B-B14F-4D97-AF65-F5344CB8AC3E}">
        <p14:creationId xmlns:p14="http://schemas.microsoft.com/office/powerpoint/2010/main" val="124204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tools to enhance morale and appreciation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Recognition of accomplishments</a:t>
            </a:r>
          </a:p>
          <a:p>
            <a:r>
              <a:rPr lang="en-US" dirty="0"/>
              <a:t>Personal notes of commendation</a:t>
            </a:r>
          </a:p>
          <a:p>
            <a:r>
              <a:rPr lang="en-US" dirty="0"/>
              <a:t>Delegation of responsibilities</a:t>
            </a:r>
          </a:p>
          <a:p>
            <a:r>
              <a:rPr lang="en-US" dirty="0"/>
              <a:t>Expression of appreciation for tasks well accomplished</a:t>
            </a:r>
          </a:p>
        </p:txBody>
      </p:sp>
    </p:spTree>
    <p:extLst>
      <p:ext uri="{BB962C8B-B14F-4D97-AF65-F5344CB8AC3E}">
        <p14:creationId xmlns:p14="http://schemas.microsoft.com/office/powerpoint/2010/main" val="12303301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298</TotalTime>
  <Words>624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Conflict and Faculty Morale</vt:lpstr>
      <vt:lpstr>Conflict within the Department</vt:lpstr>
      <vt:lpstr>Constituencies</vt:lpstr>
      <vt:lpstr>Important Points to Remember</vt:lpstr>
      <vt:lpstr>Mutual Agreements for faculty (and all) meetings</vt:lpstr>
      <vt:lpstr>What is Faculty Morale?</vt:lpstr>
      <vt:lpstr>How do we measure morale?</vt:lpstr>
      <vt:lpstr>Ways to improve Morale</vt:lpstr>
      <vt:lpstr>Simple tools to enhance morale and appreciation</vt:lpstr>
      <vt:lpstr>Remember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and Faculty Morale</dc:title>
  <dc:creator>Karen Bryan</dc:creator>
  <cp:lastModifiedBy>Anne Blankenship</cp:lastModifiedBy>
  <cp:revision>12</cp:revision>
  <dcterms:created xsi:type="dcterms:W3CDTF">2019-06-02T19:52:54Z</dcterms:created>
  <dcterms:modified xsi:type="dcterms:W3CDTF">2019-06-05T00:46:56Z</dcterms:modified>
</cp:coreProperties>
</file>